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5" r:id="rId9"/>
    <p:sldId id="263" r:id="rId10"/>
    <p:sldId id="267" r:id="rId11"/>
    <p:sldId id="266" r:id="rId12"/>
    <p:sldId id="260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2C861-2CC2-49E4-81AB-2FC9879BA060}" v="499" dt="2021-02-18T14:51:05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owykantor.pl/aktualnosci/2020/04/21/10-zasad-bezpiecznego-korzystania-z-internet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26357" y="1523599"/>
            <a:ext cx="7451678" cy="284370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  <a:cs typeface="Calibri Light"/>
              </a:rPr>
              <a:t>10 zasad bezpiecznego korzystania z Internetu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942794" y="5635564"/>
            <a:ext cx="6418471" cy="1432109"/>
          </a:xfrm>
        </p:spPr>
        <p:txBody>
          <a:bodyPr>
            <a:normAutofit/>
          </a:bodyPr>
          <a:lstStyle/>
          <a:p>
            <a:endParaRPr lang="pl-PL" sz="2000">
              <a:solidFill>
                <a:schemeClr val="bg1"/>
              </a:solidFill>
            </a:endParaRPr>
          </a:p>
        </p:txBody>
      </p:sp>
      <p:sp>
        <p:nvSpPr>
          <p:cNvPr id="33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603089-7A42-4CCA-8154-1DDE88D4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-91015"/>
            <a:ext cx="4391024" cy="91713"/>
          </a:xfrm>
        </p:spPr>
        <p:txBody>
          <a:bodyPr anchor="t">
            <a:normAutofit fontScale="90000"/>
          </a:bodyPr>
          <a:lstStyle/>
          <a:p>
            <a:endParaRPr lang="pl-PL" sz="4000">
              <a:solidFill>
                <a:schemeClr val="bg1"/>
              </a:solidFill>
            </a:endParaRPr>
          </a:p>
        </p:txBody>
      </p:sp>
      <p:pic>
        <p:nvPicPr>
          <p:cNvPr id="5" name="Obraz 5" descr="Obraz zawierający tekst, computer, grafika wektorowa&#10;&#10;Opis wygenerowany automatycznie">
            <a:extLst>
              <a:ext uri="{FF2B5EF4-FFF2-40B4-BE49-F238E27FC236}">
                <a16:creationId xmlns:a16="http://schemas.microsoft.com/office/drawing/2014/main" id="{6BE29FAC-C0E7-40CB-8A0F-2B8AEA38D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24" r="17576" b="-2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962561-EF4A-4BF1-9E13-BE7060E2C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860401"/>
            <a:ext cx="4391024" cy="49679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3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9. Nie wykonuj transakcji i nie loguj się do serwisów internetowych korzystając z publicznych i otwartych sieci typu hotspot np. w </a:t>
            </a:r>
            <a:r>
              <a:rPr lang="pl-PL" sz="3200" dirty="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McDonalds</a:t>
            </a:r>
            <a:r>
              <a:rPr lang="pl-PL" sz="3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czy w autobusach. Prawdopodobieństwo przechwycenia poufnych danych w takich sieciach jest bardzo duże.</a:t>
            </a:r>
            <a:endParaRPr lang="pl-PL" sz="32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CCDD8A-D05F-4241-951E-D9FF5BE4A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endParaRPr lang="pl-PL" sz="38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3A0E44-BB5B-47DA-8674-AB4DCC47D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2128396"/>
            <a:ext cx="4586513" cy="34285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3000" dirty="0">
                <a:solidFill>
                  <a:schemeClr val="bg1"/>
                </a:solidFill>
                <a:ea typeface="+mn-lt"/>
                <a:cs typeface="+mn-lt"/>
              </a:rPr>
              <a:t>10. Nie zapomnij o ochronie swojego urządzenia mobilnego - zabezpiecz telefon hasłem lub odciskiem biometrycznym i nie instaluj aplikacji niewiadomego pochodzenia.</a:t>
            </a:r>
            <a:endParaRPr lang="pl-PL" sz="3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>
            <a:extLst>
              <a:ext uri="{FF2B5EF4-FFF2-40B4-BE49-F238E27FC236}">
                <a16:creationId xmlns:a16="http://schemas.microsoft.com/office/drawing/2014/main" id="{43F9AB05-2CF9-4786-AE5D-891F0E2BE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1620427"/>
            <a:ext cx="5666547" cy="36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88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8712DDB-4C54-4BE5-9434-C2F51CA07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414190"/>
            <a:ext cx="2655887" cy="2440839"/>
          </a:xfrm>
        </p:spPr>
        <p:txBody>
          <a:bodyPr anchor="t">
            <a:normAutofit/>
          </a:bodyPr>
          <a:lstStyle/>
          <a:p>
            <a:r>
              <a:rPr lang="pl-PL" sz="4800" dirty="0">
                <a:solidFill>
                  <a:schemeClr val="bg1"/>
                </a:solidFill>
                <a:cs typeface="Calibri Light"/>
              </a:rPr>
              <a:t>Dziękuję za uwagę!</a:t>
            </a:r>
            <a:endParaRPr lang="pl-PL" sz="4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89FEA2-8E7E-41C6-BC62-0D5CAA416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1721579"/>
            <a:ext cx="6140449" cy="3952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200" dirty="0">
                <a:solidFill>
                  <a:schemeClr val="bg1">
                    <a:alpha val="80000"/>
                  </a:schemeClr>
                </a:solidFill>
                <a:cs typeface="Calibri"/>
              </a:rPr>
              <a:t>Wiktoria </a:t>
            </a:r>
            <a:r>
              <a:rPr lang="pl-PL" sz="3200" dirty="0" err="1">
                <a:solidFill>
                  <a:schemeClr val="bg1">
                    <a:alpha val="80000"/>
                  </a:schemeClr>
                </a:solidFill>
                <a:cs typeface="Calibri"/>
              </a:rPr>
              <a:t>Stefańczak</a:t>
            </a:r>
            <a:r>
              <a:rPr lang="pl-PL" sz="3200" dirty="0">
                <a:solidFill>
                  <a:schemeClr val="bg1">
                    <a:alpha val="80000"/>
                  </a:schemeClr>
                </a:solidFill>
                <a:cs typeface="Calibri"/>
              </a:rPr>
              <a:t> kl. </a:t>
            </a:r>
            <a:r>
              <a:rPr lang="pl-PL" sz="3200" dirty="0" err="1">
                <a:solidFill>
                  <a:schemeClr val="bg1">
                    <a:alpha val="80000"/>
                  </a:schemeClr>
                </a:solidFill>
                <a:cs typeface="Calibri"/>
              </a:rPr>
              <a:t>VIIIb</a:t>
            </a:r>
            <a:endParaRPr lang="pl-PL" sz="3200" dirty="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pl-PL" sz="220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pl-PL" sz="220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pl-PL" sz="220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pl-PL" sz="220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pl-PL" sz="220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pl-PL" sz="2200" dirty="0">
                <a:solidFill>
                  <a:schemeClr val="bg1">
                    <a:alpha val="80000"/>
                  </a:schemeClr>
                </a:solidFill>
                <a:cs typeface="Calibri"/>
              </a:rPr>
              <a:t>Źródło:</a:t>
            </a:r>
          </a:p>
          <a:p>
            <a:pPr marL="0" indent="0">
              <a:buNone/>
            </a:pPr>
            <a:r>
              <a:rPr lang="pl-PL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https://internetowykantor.pl/aktualnosci/2020/04/21/10-zasad-bezpiecznego-korzystania-z-internetu/</a:t>
            </a:r>
            <a:r>
              <a:rPr lang="pl-PL" sz="2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 </a:t>
            </a:r>
            <a:endParaRPr lang="pl-PL" sz="22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76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454C078-F02A-44D2-A1FB-5B929B059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633" y="-612933"/>
            <a:ext cx="4391024" cy="1323439"/>
          </a:xfrm>
        </p:spPr>
        <p:txBody>
          <a:bodyPr anchor="t">
            <a:normAutofit/>
          </a:bodyPr>
          <a:lstStyle/>
          <a:p>
            <a:endParaRPr lang="pl-PL" sz="4000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4" name="Obraz 4" descr="Obraz zawierający tekst, wewnątrz, sprzęt elektroniczny&#10;&#10;Opis wygenerowany automatycznie">
            <a:extLst>
              <a:ext uri="{FF2B5EF4-FFF2-40B4-BE49-F238E27FC236}">
                <a16:creationId xmlns:a16="http://schemas.microsoft.com/office/drawing/2014/main" id="{99A50823-6D1B-498E-BD64-6F4EEB416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00" r="31216" b="1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0AC215-A7B4-4F67-B338-E5D07C842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9634" y="1204867"/>
            <a:ext cx="4391024" cy="4780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1. Aktualizuj oprogramowanie, z którego korzystasz - wszystkie systemy mają luki i są one chętnie wykorzystywane przez hackerów, więc warto korzystać z wersji z wprowadzonymi poprawkami.</a:t>
            </a:r>
            <a:endParaRPr lang="pl-PL" sz="32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049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6BF0886-E29C-41ED-97AD-ABD0F853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298" y="-1289572"/>
            <a:ext cx="3384000" cy="1492132"/>
          </a:xfrm>
        </p:spPr>
        <p:txBody>
          <a:bodyPr anchor="t">
            <a:normAutofit/>
          </a:bodyPr>
          <a:lstStyle/>
          <a:p>
            <a:endParaRPr lang="pl-PL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E47366-151B-402C-B202-2E09AB33E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730685"/>
            <a:ext cx="3384000" cy="5400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200" dirty="0">
                <a:solidFill>
                  <a:schemeClr val="bg1">
                    <a:alpha val="60000"/>
                  </a:schemeClr>
                </a:solidFill>
                <a:ea typeface="+mn-lt"/>
                <a:cs typeface="+mn-lt"/>
              </a:rPr>
              <a:t>2. Korzystaj z dwustopniowej weryfikacji. Podwójna ochrona utrudni oszustom uzyskanie dostępu do Twojego konta.</a:t>
            </a:r>
            <a:endParaRPr lang="pl-PL" sz="3200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5E5A1AD4-710D-4AA9-A25C-31D15643B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32" r="26961" b="2"/>
          <a:stretch/>
        </p:blipFill>
        <p:spPr>
          <a:xfrm>
            <a:off x="5905155" y="643469"/>
            <a:ext cx="5025980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664E42-F14C-4407-A998-07AD9575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-1395775"/>
            <a:ext cx="3667039" cy="1676603"/>
          </a:xfrm>
        </p:spPr>
        <p:txBody>
          <a:bodyPr>
            <a:normAutofit/>
          </a:bodyPr>
          <a:lstStyle/>
          <a:p>
            <a:endParaRPr lang="pl-PL" sz="3600" dirty="0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5E6DCB-3A13-4B39-9472-8DFC78D7D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133607"/>
            <a:ext cx="3667036" cy="50947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200" dirty="0">
                <a:ea typeface="+mn-lt"/>
                <a:cs typeface="+mn-lt"/>
              </a:rPr>
              <a:t>3. Korzystaj z mocnych haseł i stosuj unikatowe hasła do różnych systemów.</a:t>
            </a:r>
            <a:endParaRPr lang="pl-PL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985CACE4-469C-4705-B75F-4BCFD5BD0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10" b="1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58886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0FED66-A3DC-419B-89A1-0403A22FE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75" y="-1318344"/>
            <a:ext cx="4153626" cy="217409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 dirty="0">
              <a:solidFill>
                <a:schemeClr val="bg1"/>
              </a:solidFill>
              <a:cs typeface="Calibri Ligh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888C69-11CC-40BA-BABF-F9B7E11C9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37D08C8-52AD-4B7E-A217-E28E1AF00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0ED11528-93DA-433F-9B3C-21106EFD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A84FC5-AC5D-41ED-A69D-E91C4233B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976" y="2437355"/>
            <a:ext cx="4095930" cy="42443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4. W </a:t>
            </a:r>
            <a:r>
              <a:rPr lang="en-US" sz="3200" dirty="0" err="1">
                <a:solidFill>
                  <a:schemeClr val="bg1"/>
                </a:solidFill>
              </a:rPr>
              <a:t>przechowywaniu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haseł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może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pomóc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menedżer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haseł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D285C5CC-C5E1-4F57-B0C2-B09C5DC37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39" r="-2" b="26618"/>
          <a:stretch/>
        </p:blipFill>
        <p:spPr>
          <a:xfrm>
            <a:off x="6132378" y="2118024"/>
            <a:ext cx="6063839" cy="22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7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wewnątrz&#10;&#10;Opis wygenerowany automatycznie">
            <a:extLst>
              <a:ext uri="{FF2B5EF4-FFF2-40B4-BE49-F238E27FC236}">
                <a16:creationId xmlns:a16="http://schemas.microsoft.com/office/drawing/2014/main" id="{01559093-5D09-4139-AA6D-D077EFFCE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14" r="9091" b="11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5BDBA57-672A-436B-B78C-952EA3BF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3" y="-612340"/>
            <a:ext cx="3759240" cy="864811"/>
          </a:xfrm>
        </p:spPr>
        <p:txBody>
          <a:bodyPr>
            <a:normAutofit/>
          </a:bodyPr>
          <a:lstStyle/>
          <a:p>
            <a:endParaRPr lang="pl-PL" sz="4000" dirty="0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CB896F-C921-471E-9A20-8F18C167F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48" y="1526777"/>
            <a:ext cx="3754388" cy="43679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200" dirty="0">
                <a:ea typeface="+mn-lt"/>
                <a:cs typeface="+mn-lt"/>
              </a:rPr>
              <a:t>5. Zaszyfruj cały twardy dysk w laptopie i smartfonie, aby uchronić swój sprzęt przed nieuprawnionym dostępem do danych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30730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DC1416-2EF1-448E-BCD9-AE8022B0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23" y="-1403038"/>
            <a:ext cx="3582073" cy="1463472"/>
          </a:xfrm>
        </p:spPr>
        <p:txBody>
          <a:bodyPr anchor="t">
            <a:normAutofit/>
          </a:bodyPr>
          <a:lstStyle/>
          <a:p>
            <a:endParaRPr lang="pl-PL" sz="4800" dirty="0">
              <a:solidFill>
                <a:schemeClr val="bg1"/>
              </a:solidFill>
              <a:cs typeface="Calibri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D47E44-73CF-4C17-8E1B-2C9B16097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2172273"/>
            <a:ext cx="3582072" cy="40040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200" dirty="0">
                <a:solidFill>
                  <a:schemeClr val="bg1"/>
                </a:solidFill>
                <a:ea typeface="+mn-lt"/>
                <a:cs typeface="+mn-lt"/>
              </a:rPr>
              <a:t>6. Instaluj tylko oprogramowanie ze znanych źródeł - nie ściągaj programów z nieoficjalnych i niezaufanych stron.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FC79F0B6-C23D-4E96-B423-D3C2CB141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652" y="1014274"/>
            <a:ext cx="6642532" cy="42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77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B874C19-9B23-4B12-823E-D67615A9B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43949" cy="6858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8FC6A38-B4A0-4F64-A64B-4AE375A3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4" y="349858"/>
            <a:ext cx="4761461" cy="1351722"/>
          </a:xfrm>
        </p:spPr>
        <p:txBody>
          <a:bodyPr anchor="ctr">
            <a:normAutofit/>
          </a:bodyPr>
          <a:lstStyle/>
          <a:p>
            <a:endParaRPr lang="pl-PL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3C5128-E2A8-4487-A102-D3E1A134B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33" y="2664689"/>
            <a:ext cx="4927550" cy="39829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7. Sprawdzaj, czy Twoje połączenie ze stroną jest szyfrowane. Jednym z wyznaczników bezpieczeństwa jest m.in. słynna zielona kłódka, ale i ona nie daje 100% pewności - trzeba sprawdzić, dla kogo został wystawiony certyfikat.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5B23083A-2339-45A5-9CBC-F6AE7074E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576" y="2201711"/>
            <a:ext cx="3858600" cy="197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7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  <a:solidFill>
            <a:schemeClr val="bg1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99343D-E927-41D0-B997-E44A300C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725" y="1119591"/>
            <a:ext cx="4965868" cy="4598497"/>
            <a:chOff x="579725" y="1119591"/>
            <a:chExt cx="4965868" cy="459849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B75998-0990-485D-9EE2-549E93AB4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870"/>
            <a:ext cx="4324642" cy="5075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endParaRPr lang="en-US" sz="5400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26490B-7A37-4479-93C3-CDC498A8E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066"/>
            <a:ext cx="4324642" cy="33810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8. </a:t>
            </a:r>
            <a:r>
              <a:rPr lang="en-US" sz="3200" dirty="0" err="1">
                <a:solidFill>
                  <a:schemeClr val="bg1"/>
                </a:solidFill>
              </a:rPr>
              <a:t>Zainstaluj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odświeżaj</a:t>
            </a:r>
            <a:r>
              <a:rPr lang="en-US" sz="3200" dirty="0">
                <a:solidFill>
                  <a:schemeClr val="bg1"/>
                </a:solidFill>
              </a:rPr>
              <a:t> program </a:t>
            </a:r>
            <a:r>
              <a:rPr lang="en-US" sz="3200" dirty="0" err="1">
                <a:solidFill>
                  <a:schemeClr val="bg1"/>
                </a:solidFill>
              </a:rPr>
              <a:t>antywirusowy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który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wyłapie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znane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masowo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wysyłane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zagrożenia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US" sz="3200" dirty="0" err="1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Obraz 4" descr="Obraz zawierający tekst, sprzęt elektroniczny&#10;&#10;Opis wygenerowany automatycznie">
            <a:extLst>
              <a:ext uri="{FF2B5EF4-FFF2-40B4-BE49-F238E27FC236}">
                <a16:creationId xmlns:a16="http://schemas.microsoft.com/office/drawing/2014/main" id="{DFD2D77F-3DB7-48D9-B91F-5EA09D167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7" r="5555"/>
          <a:stretch/>
        </p:blipFill>
        <p:spPr>
          <a:xfrm>
            <a:off x="6094114" y="1321031"/>
            <a:ext cx="5428611" cy="4210940"/>
          </a:xfrm>
          <a:prstGeom prst="rect">
            <a:avLst/>
          </a:prstGeom>
          <a:ln w="28575">
            <a:noFill/>
          </a:ln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90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10 zasad bezpiecznego korzystania z Internetu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151</cp:revision>
  <dcterms:created xsi:type="dcterms:W3CDTF">2021-02-18T14:11:38Z</dcterms:created>
  <dcterms:modified xsi:type="dcterms:W3CDTF">2021-02-19T08:11:41Z</dcterms:modified>
</cp:coreProperties>
</file>