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CF733-19BF-D961-8415-B8F440862549}" v="13" dt="2020-04-06T09:29:37.269"/>
    <p1510:client id="{D9C1AB87-3FB8-1CB6-AC7C-91E09A6835FC}" v="222" dt="2020-04-06T09:25:40.805"/>
    <p1510:client id="{E9A77071-C8AC-4827-8B37-0C378D9F152C}" v="3" dt="2020-05-13T19:15:39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Staroch" userId="S::monika.staroch@zpo-terpentyna.pl::bcb922f3-0764-4dcb-9bd1-c136d20f17cc" providerId="AD" clId="Web-{E9A77071-C8AC-4827-8B37-0C378D9F152C}"/>
    <pc:docChg chg="modSld">
      <pc:chgData name="Monika Staroch" userId="S::monika.staroch@zpo-terpentyna.pl::bcb922f3-0764-4dcb-9bd1-c136d20f17cc" providerId="AD" clId="Web-{E9A77071-C8AC-4827-8B37-0C378D9F152C}" dt="2020-05-13T19:15:39.771" v="2" actId="20577"/>
      <pc:docMkLst>
        <pc:docMk/>
      </pc:docMkLst>
      <pc:sldChg chg="modSp">
        <pc:chgData name="Monika Staroch" userId="S::monika.staroch@zpo-terpentyna.pl::bcb922f3-0764-4dcb-9bd1-c136d20f17cc" providerId="AD" clId="Web-{E9A77071-C8AC-4827-8B37-0C378D9F152C}" dt="2020-05-13T19:15:38.771" v="0" actId="20577"/>
        <pc:sldMkLst>
          <pc:docMk/>
          <pc:sldMk cId="343427752" sldId="268"/>
        </pc:sldMkLst>
        <pc:spChg chg="mod">
          <ac:chgData name="Monika Staroch" userId="S::monika.staroch@zpo-terpentyna.pl::bcb922f3-0764-4dcb-9bd1-c136d20f17cc" providerId="AD" clId="Web-{E9A77071-C8AC-4827-8B37-0C378D9F152C}" dt="2020-05-13T19:15:38.771" v="0" actId="20577"/>
          <ac:spMkLst>
            <pc:docMk/>
            <pc:sldMk cId="343427752" sldId="268"/>
            <ac:spMk id="2" creationId="{63BE1C7D-BFD6-434A-976B-A025DC9F17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ufel, kubek, szkło&#10;&#10;Opis wygenerowany przy bardzo wysokim poziomie pewności">
            <a:extLst>
              <a:ext uri="{FF2B5EF4-FFF2-40B4-BE49-F238E27FC236}">
                <a16:creationId xmlns:a16="http://schemas.microsoft.com/office/drawing/2014/main" id="{B7DF74E9-872A-4699-8E9B-72C20C32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726" b="43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Mini słownik</a:t>
            </a:r>
            <a:br>
              <a:rPr lang="pl-PL">
                <a:solidFill>
                  <a:srgbClr val="FFFFFF"/>
                </a:solidFill>
                <a:cs typeface="Calibri Light"/>
              </a:rPr>
            </a:br>
            <a:r>
              <a:rPr lang="pl-PL">
                <a:solidFill>
                  <a:srgbClr val="FFFFFF"/>
                </a:solidFill>
                <a:cs typeface="Calibri Light"/>
              </a:rPr>
              <a:t>niemiecko-polski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6B3777-63D8-46DF-8DAD-BE2A1E9F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die </a:t>
            </a:r>
            <a:r>
              <a:rPr lang="en-US" sz="3700" err="1">
                <a:solidFill>
                  <a:srgbClr val="FFFFFF"/>
                </a:solidFill>
              </a:rPr>
              <a:t>zweite</a:t>
            </a:r>
            <a:r>
              <a:rPr lang="en-US" sz="3700">
                <a:solidFill>
                  <a:srgbClr val="FFFFFF"/>
                </a:solidFill>
              </a:rPr>
              <a:t> </a:t>
            </a:r>
            <a:r>
              <a:rPr lang="en-US" sz="3700" err="1">
                <a:solidFill>
                  <a:srgbClr val="FFFFFF"/>
                </a:solidFill>
              </a:rPr>
              <a:t>Straße</a:t>
            </a:r>
            <a:r>
              <a:rPr lang="en-US" sz="3700">
                <a:solidFill>
                  <a:srgbClr val="FFFFFF"/>
                </a:solidFill>
              </a:rPr>
              <a:t> links </a:t>
            </a:r>
            <a:r>
              <a:rPr lang="en-US" sz="3700" err="1">
                <a:solidFill>
                  <a:srgbClr val="FFFFFF"/>
                </a:solidFill>
              </a:rPr>
              <a:t>gehen</a:t>
            </a:r>
            <a:r>
              <a:rPr lang="en-US" sz="3700">
                <a:solidFill>
                  <a:srgbClr val="FFFFFF"/>
                </a:solidFill>
              </a:rPr>
              <a:t> – </a:t>
            </a:r>
            <a:r>
              <a:rPr lang="en-US" sz="3700" err="1">
                <a:solidFill>
                  <a:srgbClr val="FFFFFF"/>
                </a:solidFill>
              </a:rPr>
              <a:t>iść</a:t>
            </a:r>
            <a:r>
              <a:rPr lang="en-US" sz="3700">
                <a:solidFill>
                  <a:srgbClr val="FFFFFF"/>
                </a:solidFill>
              </a:rPr>
              <a:t> w </a:t>
            </a:r>
            <a:r>
              <a:rPr lang="en-US" sz="3700" err="1">
                <a:solidFill>
                  <a:srgbClr val="FFFFFF"/>
                </a:solidFill>
              </a:rPr>
              <a:t>drugą</a:t>
            </a:r>
            <a:r>
              <a:rPr lang="en-US" sz="3700">
                <a:solidFill>
                  <a:srgbClr val="FFFFFF"/>
                </a:solidFill>
              </a:rPr>
              <a:t> </a:t>
            </a:r>
            <a:r>
              <a:rPr lang="en-US" sz="3700" err="1">
                <a:solidFill>
                  <a:srgbClr val="FFFFFF"/>
                </a:solidFill>
              </a:rPr>
              <a:t>ulicę</a:t>
            </a:r>
            <a:r>
              <a:rPr lang="en-US" sz="3700">
                <a:solidFill>
                  <a:srgbClr val="FFFFFF"/>
                </a:solidFill>
              </a:rPr>
              <a:t> w </a:t>
            </a:r>
            <a:r>
              <a:rPr lang="en-US" sz="3700" err="1">
                <a:solidFill>
                  <a:srgbClr val="FFFFFF"/>
                </a:solidFill>
              </a:rPr>
              <a:t>lewo</a:t>
            </a:r>
            <a:r>
              <a:rPr lang="en-US" sz="3700">
                <a:solidFill>
                  <a:srgbClr val="FFFFFF"/>
                </a:solidFill>
              </a:rPr>
              <a:t>   2*</a:t>
            </a:r>
            <a:endParaRPr lang="en-US" sz="3700">
              <a:solidFill>
                <a:srgbClr val="FFFFFF"/>
              </a:solidFill>
              <a:cs typeface="Calibri Light"/>
            </a:endParaRPr>
          </a:p>
          <a:p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4" descr="Obraz zawierający zabawka&#10;&#10;Opis wygenerowany przy bardzo wysokim poziomie pewności">
            <a:extLst>
              <a:ext uri="{FF2B5EF4-FFF2-40B4-BE49-F238E27FC236}">
                <a16:creationId xmlns:a16="http://schemas.microsoft.com/office/drawing/2014/main" id="{FA3012E2-A7ED-4439-BBE1-B2A8F2C8D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5" r="16017" b="-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9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568223-2829-42E9-87A6-A595112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am Rathaus vorbei – obok ratusza(mijając ratusz) </a:t>
            </a:r>
          </a:p>
          <a:p>
            <a:endParaRPr lang="en-US" sz="5100"/>
          </a:p>
        </p:txBody>
      </p:sp>
      <p:pic>
        <p:nvPicPr>
          <p:cNvPr id="4" name="Obraz 4" descr="Obraz zawierający zewnętrzne, budynek, droga, ulica&#10;&#10;Opis wygenerowany przy bardzo wysokim poziomie pewności">
            <a:extLst>
              <a:ext uri="{FF2B5EF4-FFF2-40B4-BE49-F238E27FC236}">
                <a16:creationId xmlns:a16="http://schemas.microsoft.com/office/drawing/2014/main" id="{D04473F9-6E28-4043-9849-7D11B59A0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39" b="2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85121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2EB5FC-9468-4D78-881B-0F56B1C5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an der Kirche vorbei – obok kościoła (mijając kościół)</a:t>
            </a:r>
          </a:p>
          <a:p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4" descr="Obraz zawierający zewnętrzne, zegar, budynek, wieża&#10;&#10;Opis wygenerowany przy bardzo wysokim poziomie pewności">
            <a:extLst>
              <a:ext uri="{FF2B5EF4-FFF2-40B4-BE49-F238E27FC236}">
                <a16:creationId xmlns:a16="http://schemas.microsoft.com/office/drawing/2014/main" id="{CF316A26-5A2A-4F61-8EDF-8D879AA0A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59" r="3" b="3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BE1C7D-BFD6-434A-976B-A025DC9F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endParaRPr lang="pl-PL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D9F706-3BA9-41B1-8B2E-3F4CAF6DA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pl-PL" sz="200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alerz, znak, zegar&#10;&#10;Opis wygenerowany przy bardzo wysokim poziomie pewności">
            <a:extLst>
              <a:ext uri="{FF2B5EF4-FFF2-40B4-BE49-F238E27FC236}">
                <a16:creationId xmlns:a16="http://schemas.microsoft.com/office/drawing/2014/main" id="{CA3DDE8B-97CB-40FD-A663-9C790DE5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631760"/>
            <a:ext cx="4047843" cy="22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nak, ulica, żółty&#10;&#10;Opis wygenerowany przy bardzo wysokim poziomie pewności">
            <a:extLst>
              <a:ext uri="{FF2B5EF4-FFF2-40B4-BE49-F238E27FC236}">
                <a16:creationId xmlns:a16="http://schemas.microsoft.com/office/drawing/2014/main" id="{F604FD27-807F-4DA7-9AB3-53FC15DA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439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3D60A4-B21D-4C15-92CB-497E1DEC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geradeaus gehen – iść prosto</a:t>
            </a:r>
          </a:p>
          <a:p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654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5305D-686F-470E-B2BA-3EE3FDF7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89" y="2520377"/>
            <a:ext cx="5822343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(nach) rechts gehen/abbiegen – iść/skręcić w/na prawo </a:t>
            </a:r>
          </a:p>
          <a:p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46420B1A-A45C-416E-BE74-E4D3D40A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44" r="7425" b="1"/>
          <a:stretch/>
        </p:blipFill>
        <p:spPr>
          <a:xfrm>
            <a:off x="1120047" y="1120046"/>
            <a:ext cx="2942082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0470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C3F67CFA-2966-432A-80B5-5532B3A5D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3" r="2" b="991"/>
          <a:stretch/>
        </p:blipFill>
        <p:spPr>
          <a:xfrm>
            <a:off x="6409782" y="1625600"/>
            <a:ext cx="4505107" cy="426126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FA6118-4EB8-4253-8CC0-0C8428DB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55" y="1426969"/>
            <a:ext cx="5158973" cy="3005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(nach) links gehen/abbiegen – iść/skręcić w/na lewo</a:t>
            </a:r>
          </a:p>
          <a:p>
            <a:endParaRPr lang="en-US" sz="5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8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oga, zewnętrzne, scena, ulica&#10;&#10;Opis wygenerowany przy bardzo wysokim poziomie pewności">
            <a:extLst>
              <a:ext uri="{FF2B5EF4-FFF2-40B4-BE49-F238E27FC236}">
                <a16:creationId xmlns:a16="http://schemas.microsoft.com/office/drawing/2014/main" id="{B172E18F-2A7C-4D6C-8485-036F0015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24535"/>
          <a:stretch/>
        </p:blipFill>
        <p:spPr>
          <a:xfrm>
            <a:off x="6291697" y="10"/>
            <a:ext cx="5900303" cy="6857990"/>
          </a:xfrm>
          <a:custGeom>
            <a:avLst/>
            <a:gdLst/>
            <a:ahLst/>
            <a:cxnLst/>
            <a:rect l="l" t="t" r="r" b="b"/>
            <a:pathLst>
              <a:path w="5900303" h="6858000">
                <a:moveTo>
                  <a:pt x="0" y="0"/>
                </a:moveTo>
                <a:lnTo>
                  <a:pt x="5900303" y="0"/>
                </a:lnTo>
                <a:lnTo>
                  <a:pt x="5900303" y="6858000"/>
                </a:lnTo>
                <a:lnTo>
                  <a:pt x="3176153" y="6858000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BB58064-A4A7-4713-99E4-0FF617635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9139740" cy="6528608"/>
          </a:xfrm>
          <a:custGeom>
            <a:avLst/>
            <a:gdLst>
              <a:gd name="connsiteX0" fmla="*/ 0 w 9139740"/>
              <a:gd name="connsiteY0" fmla="*/ 0 h 6528608"/>
              <a:gd name="connsiteX1" fmla="*/ 4595524 w 9139740"/>
              <a:gd name="connsiteY1" fmla="*/ 0 h 6528608"/>
              <a:gd name="connsiteX2" fmla="*/ 5629354 w 9139740"/>
              <a:gd name="connsiteY2" fmla="*/ 0 h 6528608"/>
              <a:gd name="connsiteX3" fmla="*/ 6101023 w 9139740"/>
              <a:gd name="connsiteY3" fmla="*/ 0 h 6528608"/>
              <a:gd name="connsiteX4" fmla="*/ 9139740 w 9139740"/>
              <a:gd name="connsiteY4" fmla="*/ 6528607 h 6528608"/>
              <a:gd name="connsiteX5" fmla="*/ 8805223 w 9139740"/>
              <a:gd name="connsiteY5" fmla="*/ 6528607 h 6528608"/>
              <a:gd name="connsiteX6" fmla="*/ 8805223 w 9139740"/>
              <a:gd name="connsiteY6" fmla="*/ 6528608 h 6528608"/>
              <a:gd name="connsiteX7" fmla="*/ 2264861 w 9139740"/>
              <a:gd name="connsiteY7" fmla="*/ 6528608 h 6528608"/>
              <a:gd name="connsiteX8" fmla="*/ 2265091 w 9139740"/>
              <a:gd name="connsiteY8" fmla="*/ 6528115 h 6528608"/>
              <a:gd name="connsiteX9" fmla="*/ 464154 w 9139740"/>
              <a:gd name="connsiteY9" fmla="*/ 6528115 h 6528608"/>
              <a:gd name="connsiteX10" fmla="*/ 464154 w 9139740"/>
              <a:gd name="connsiteY10" fmla="*/ 6528608 h 6528608"/>
              <a:gd name="connsiteX11" fmla="*/ 0 w 9139740"/>
              <a:gd name="connsiteY11" fmla="*/ 6528608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9740" h="6528608">
                <a:moveTo>
                  <a:pt x="0" y="0"/>
                </a:moveTo>
                <a:lnTo>
                  <a:pt x="4595524" y="0"/>
                </a:lnTo>
                <a:lnTo>
                  <a:pt x="5629354" y="0"/>
                </a:lnTo>
                <a:lnTo>
                  <a:pt x="6101023" y="0"/>
                </a:lnTo>
                <a:lnTo>
                  <a:pt x="9139740" y="6528607"/>
                </a:lnTo>
                <a:lnTo>
                  <a:pt x="8805223" y="6528607"/>
                </a:lnTo>
                <a:lnTo>
                  <a:pt x="8805223" y="6528608"/>
                </a:lnTo>
                <a:lnTo>
                  <a:pt x="2264861" y="6528608"/>
                </a:lnTo>
                <a:lnTo>
                  <a:pt x="2265091" y="6528115"/>
                </a:lnTo>
                <a:lnTo>
                  <a:pt x="464154" y="6528115"/>
                </a:lnTo>
                <a:lnTo>
                  <a:pt x="464154" y="6528608"/>
                </a:lnTo>
                <a:lnTo>
                  <a:pt x="0" y="6528608"/>
                </a:lnTo>
                <a:close/>
              </a:path>
            </a:pathLst>
          </a:custGeom>
          <a:solidFill>
            <a:srgbClr val="573D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513AE7E-67B9-4C5D-9ED7-8A7CCBD5F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887797" cy="6322742"/>
          </a:xfrm>
          <a:custGeom>
            <a:avLst/>
            <a:gdLst>
              <a:gd name="connsiteX0" fmla="*/ 852 w 8887797"/>
              <a:gd name="connsiteY0" fmla="*/ 0 h 6322742"/>
              <a:gd name="connsiteX1" fmla="*/ 4486873 w 8887797"/>
              <a:gd name="connsiteY1" fmla="*/ 0 h 6322742"/>
              <a:gd name="connsiteX2" fmla="*/ 5488103 w 8887797"/>
              <a:gd name="connsiteY2" fmla="*/ 0 h 6322742"/>
              <a:gd name="connsiteX3" fmla="*/ 5944899 w 8887797"/>
              <a:gd name="connsiteY3" fmla="*/ 0 h 6322742"/>
              <a:gd name="connsiteX4" fmla="*/ 8887797 w 8887797"/>
              <a:gd name="connsiteY4" fmla="*/ 6322741 h 6322742"/>
              <a:gd name="connsiteX5" fmla="*/ 8563828 w 8887797"/>
              <a:gd name="connsiteY5" fmla="*/ 6322741 h 6322742"/>
              <a:gd name="connsiteX6" fmla="*/ 8563828 w 8887797"/>
              <a:gd name="connsiteY6" fmla="*/ 6322742 h 6322742"/>
              <a:gd name="connsiteX7" fmla="*/ 2229703 w 8887797"/>
              <a:gd name="connsiteY7" fmla="*/ 6322742 h 6322742"/>
              <a:gd name="connsiteX8" fmla="*/ 2229925 w 8887797"/>
              <a:gd name="connsiteY8" fmla="*/ 6322264 h 6322742"/>
              <a:gd name="connsiteX9" fmla="*/ 485777 w 8887797"/>
              <a:gd name="connsiteY9" fmla="*/ 6322264 h 6322742"/>
              <a:gd name="connsiteX10" fmla="*/ 485777 w 8887797"/>
              <a:gd name="connsiteY10" fmla="*/ 6322742 h 6322742"/>
              <a:gd name="connsiteX11" fmla="*/ 0 w 8887797"/>
              <a:gd name="connsiteY11" fmla="*/ 6322742 h 6322742"/>
              <a:gd name="connsiteX12" fmla="*/ 0 w 8887797"/>
              <a:gd name="connsiteY12" fmla="*/ 488870 h 6322742"/>
              <a:gd name="connsiteX13" fmla="*/ 852 w 8887797"/>
              <a:gd name="connsiteY13" fmla="*/ 488870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87797" h="6322742">
                <a:moveTo>
                  <a:pt x="852" y="0"/>
                </a:moveTo>
                <a:lnTo>
                  <a:pt x="4486873" y="0"/>
                </a:lnTo>
                <a:lnTo>
                  <a:pt x="5488103" y="0"/>
                </a:lnTo>
                <a:lnTo>
                  <a:pt x="5944899" y="0"/>
                </a:lnTo>
                <a:lnTo>
                  <a:pt x="8887797" y="6322741"/>
                </a:lnTo>
                <a:lnTo>
                  <a:pt x="8563828" y="6322741"/>
                </a:lnTo>
                <a:lnTo>
                  <a:pt x="8563828" y="6322742"/>
                </a:lnTo>
                <a:lnTo>
                  <a:pt x="2229703" y="6322742"/>
                </a:lnTo>
                <a:lnTo>
                  <a:pt x="2229925" y="6322264"/>
                </a:lnTo>
                <a:lnTo>
                  <a:pt x="485777" y="6322264"/>
                </a:lnTo>
                <a:lnTo>
                  <a:pt x="485777" y="6322742"/>
                </a:lnTo>
                <a:lnTo>
                  <a:pt x="0" y="6322742"/>
                </a:lnTo>
                <a:lnTo>
                  <a:pt x="0" y="488870"/>
                </a:lnTo>
                <a:lnTo>
                  <a:pt x="852" y="488870"/>
                </a:lnTo>
                <a:close/>
              </a:path>
            </a:pathLst>
          </a:custGeom>
          <a:solidFill>
            <a:srgbClr val="573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80CD19-6E19-4CF2-9989-77CA3E43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029200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die Straße/den Fluss entlang gehen – iść wzdłuż ulicy/rzeki</a:t>
            </a:r>
          </a:p>
          <a:p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3C20661-0D86-42E5-B2EF-905738FC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1317"/>
            <a:ext cx="5772150" cy="3540074"/>
          </a:xfrm>
        </p:spPr>
        <p:txBody>
          <a:bodyPr anchor="t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5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jasne, droga, ruch uliczny&#10;&#10;Opis wygenerowany przy bardzo wysokim poziomie pewności">
            <a:extLst>
              <a:ext uri="{FF2B5EF4-FFF2-40B4-BE49-F238E27FC236}">
                <a16:creationId xmlns:a16="http://schemas.microsoft.com/office/drawing/2014/main" id="{1352C0EA-96FE-4011-93BA-84C0F3FC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295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FBFEE8-DD84-4BF3-BA77-5059FFFD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bis zur Ampel/ Kreutzung gehen – iść do świateł/ skrzyżowania</a:t>
            </a:r>
          </a:p>
          <a:p>
            <a:endParaRPr lang="en-US" sz="46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rawa, zewnętrzne, woda, rzeka&#10;&#10;Opis wygenerowany przy bardzo wysokim poziomie pewności">
            <a:extLst>
              <a:ext uri="{FF2B5EF4-FFF2-40B4-BE49-F238E27FC236}">
                <a16:creationId xmlns:a16="http://schemas.microsoft.com/office/drawing/2014/main" id="{9E3355FD-FCD2-4D36-8030-F42BAD6B6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41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ACDCC90-D6DF-4C48-852C-65BAFFEB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über die Straße /Brücke/den Platz gehen – iść przez ulicę/most/plac </a:t>
            </a:r>
          </a:p>
          <a:p>
            <a:endParaRPr lang="en-US" sz="4200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9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zewnętrzne, ławka, park&#10;&#10;Opis wygenerowany przy bardzo wysokim poziomie pewności">
            <a:extLst>
              <a:ext uri="{FF2B5EF4-FFF2-40B4-BE49-F238E27FC236}">
                <a16:creationId xmlns:a16="http://schemas.microsoft.com/office/drawing/2014/main" id="{7456B925-2FCF-4D7F-B3D8-8E1BC97BE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7" r="1596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DFA589-377F-4623-8BFF-BBB7D447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  <a:p>
            <a:pPr algn="ctr"/>
            <a:r>
              <a:rPr lang="pl-PL" err="1">
                <a:ea typeface="+mj-lt"/>
                <a:cs typeface="+mj-lt"/>
              </a:rPr>
              <a:t>durch</a:t>
            </a:r>
            <a:r>
              <a:rPr lang="pl-PL">
                <a:ea typeface="+mj-lt"/>
                <a:cs typeface="+mj-lt"/>
              </a:rPr>
              <a:t> den Park </a:t>
            </a:r>
            <a:r>
              <a:rPr lang="pl-PL" err="1">
                <a:ea typeface="+mj-lt"/>
                <a:cs typeface="+mj-lt"/>
              </a:rPr>
              <a:t>gehen</a:t>
            </a:r>
            <a:r>
              <a:rPr lang="pl-PL">
                <a:ea typeface="+mj-lt"/>
                <a:cs typeface="+mj-lt"/>
              </a:rPr>
              <a:t> – iść przez park </a:t>
            </a:r>
            <a:endParaRPr lang="pl-PL">
              <a:cs typeface="Calibri Light" panose="020F0302020204030204"/>
            </a:endParaRPr>
          </a:p>
          <a:p>
            <a:endParaRPr lang="pl-PL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423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C80A44-7C38-4C88-BC2D-AEB66E46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die </a:t>
            </a:r>
            <a:r>
              <a:rPr lang="en-US" sz="3700" err="1">
                <a:solidFill>
                  <a:srgbClr val="FFFFFF"/>
                </a:solidFill>
              </a:rPr>
              <a:t>erste</a:t>
            </a:r>
            <a:r>
              <a:rPr lang="en-US" sz="3700">
                <a:solidFill>
                  <a:srgbClr val="FFFFFF"/>
                </a:solidFill>
              </a:rPr>
              <a:t> </a:t>
            </a:r>
            <a:r>
              <a:rPr lang="en-US" sz="3700" err="1">
                <a:solidFill>
                  <a:srgbClr val="FFFFFF"/>
                </a:solidFill>
              </a:rPr>
              <a:t>Straße</a:t>
            </a:r>
            <a:r>
              <a:rPr lang="en-US" sz="3700">
                <a:solidFill>
                  <a:srgbClr val="FFFFFF"/>
                </a:solidFill>
              </a:rPr>
              <a:t> links </a:t>
            </a:r>
            <a:r>
              <a:rPr lang="en-US" sz="3700" err="1">
                <a:solidFill>
                  <a:srgbClr val="FFFFFF"/>
                </a:solidFill>
              </a:rPr>
              <a:t>gehen</a:t>
            </a:r>
            <a:r>
              <a:rPr lang="en-US" sz="3700">
                <a:solidFill>
                  <a:srgbClr val="FFFFFF"/>
                </a:solidFill>
              </a:rPr>
              <a:t> – </a:t>
            </a:r>
            <a:r>
              <a:rPr lang="en-US" sz="3700" err="1">
                <a:solidFill>
                  <a:srgbClr val="FFFFFF"/>
                </a:solidFill>
              </a:rPr>
              <a:t>iść</a:t>
            </a:r>
            <a:r>
              <a:rPr lang="en-US" sz="3700">
                <a:solidFill>
                  <a:srgbClr val="FFFFFF"/>
                </a:solidFill>
              </a:rPr>
              <a:t> w </a:t>
            </a:r>
            <a:r>
              <a:rPr lang="en-US" sz="3700" err="1">
                <a:solidFill>
                  <a:srgbClr val="FFFFFF"/>
                </a:solidFill>
              </a:rPr>
              <a:t>pierwszą</a:t>
            </a:r>
            <a:r>
              <a:rPr lang="en-US" sz="3700">
                <a:solidFill>
                  <a:srgbClr val="FFFFFF"/>
                </a:solidFill>
              </a:rPr>
              <a:t> </a:t>
            </a:r>
            <a:r>
              <a:rPr lang="en-US" sz="3700" err="1">
                <a:solidFill>
                  <a:srgbClr val="FFFFFF"/>
                </a:solidFill>
              </a:rPr>
              <a:t>ulicę</a:t>
            </a:r>
            <a:r>
              <a:rPr lang="en-US" sz="3700">
                <a:solidFill>
                  <a:srgbClr val="FFFFFF"/>
                </a:solidFill>
              </a:rPr>
              <a:t> w </a:t>
            </a:r>
            <a:r>
              <a:rPr lang="en-US" sz="3700" err="1">
                <a:solidFill>
                  <a:srgbClr val="FFFFFF"/>
                </a:solidFill>
              </a:rPr>
              <a:t>lewo</a:t>
            </a:r>
            <a:r>
              <a:rPr lang="en-US" sz="3700">
                <a:solidFill>
                  <a:srgbClr val="FFFFFF"/>
                </a:solidFill>
              </a:rPr>
              <a:t>   1*</a:t>
            </a:r>
            <a:endParaRPr lang="en-US" sz="3700">
              <a:solidFill>
                <a:srgbClr val="FFFFFF"/>
              </a:solidFill>
              <a:cs typeface="Calibri Light"/>
            </a:endParaRPr>
          </a:p>
          <a:p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az 9" descr="Obraz zawierający zabawka&#10;&#10;Opis wygenerowany przy bardzo wysokim poziomie pewności">
            <a:extLst>
              <a:ext uri="{FF2B5EF4-FFF2-40B4-BE49-F238E27FC236}">
                <a16:creationId xmlns:a16="http://schemas.microsoft.com/office/drawing/2014/main" id="{46323030-74DD-41CE-B21F-A14D65A2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5" r="16017" b="-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Mini słownik niemiecko-polski</vt:lpstr>
      <vt:lpstr>geradeaus gehen – iść prosto </vt:lpstr>
      <vt:lpstr>(nach) rechts gehen/abbiegen – iść/skręcić w/na prawo  </vt:lpstr>
      <vt:lpstr>(nach) links gehen/abbiegen – iść/skręcić w/na lewo </vt:lpstr>
      <vt:lpstr>die Straße/den Fluss entlang gehen – iść wzdłuż ulicy/rzeki </vt:lpstr>
      <vt:lpstr>bis zur Ampel/ Kreutzung gehen – iść do świateł/ skrzyżowania </vt:lpstr>
      <vt:lpstr>über die Straße /Brücke/den Platz gehen – iść przez ulicę/most/plac  </vt:lpstr>
      <vt:lpstr> durch den Park gehen – iść przez park  </vt:lpstr>
      <vt:lpstr>die erste Straße links gehen – iść w pierwszą ulicę w lewo   1* </vt:lpstr>
      <vt:lpstr>die zweite Straße links gehen – iść w drugą ulicę w lewo   2* </vt:lpstr>
      <vt:lpstr>am Rathaus vorbei – obok ratusza(mijając ratusz)  </vt:lpstr>
      <vt:lpstr>an der Kirche vorbei – obok kościoła (mijając kościół)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2020-04-06T08:56:48Z</dcterms:created>
  <dcterms:modified xsi:type="dcterms:W3CDTF">2020-05-13T19:15:43Z</dcterms:modified>
</cp:coreProperties>
</file>